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6" d="100"/>
          <a:sy n="76" d="100"/>
        </p:scale>
        <p:origin x="216"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9395B-EDBC-3A88-FDEB-244832CB24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6716155-E749-5B92-B9DD-1DFFE2921E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139E3F1-26B1-3B12-2C28-BD086C205D88}"/>
              </a:ext>
            </a:extLst>
          </p:cNvPr>
          <p:cNvSpPr>
            <a:spLocks noGrp="1"/>
          </p:cNvSpPr>
          <p:nvPr>
            <p:ph type="dt" sz="half" idx="10"/>
          </p:nvPr>
        </p:nvSpPr>
        <p:spPr/>
        <p:txBody>
          <a:bodyPr/>
          <a:lstStyle/>
          <a:p>
            <a:fld id="{CA9EA096-C83B-4DE9-B500-4E36A6627B82}" type="datetimeFigureOut">
              <a:rPr lang="en-IN" smtClean="0"/>
              <a:t>06-12-2023</a:t>
            </a:fld>
            <a:endParaRPr lang="en-IN"/>
          </a:p>
        </p:txBody>
      </p:sp>
      <p:sp>
        <p:nvSpPr>
          <p:cNvPr id="5" name="Footer Placeholder 4">
            <a:extLst>
              <a:ext uri="{FF2B5EF4-FFF2-40B4-BE49-F238E27FC236}">
                <a16:creationId xmlns:a16="http://schemas.microsoft.com/office/drawing/2014/main" id="{A9644A3F-3F0F-6354-0227-0D7002813B3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8826889-B5C4-C74F-4F81-91D4EB938AFB}"/>
              </a:ext>
            </a:extLst>
          </p:cNvPr>
          <p:cNvSpPr>
            <a:spLocks noGrp="1"/>
          </p:cNvSpPr>
          <p:nvPr>
            <p:ph type="sldNum" sz="quarter" idx="12"/>
          </p:nvPr>
        </p:nvSpPr>
        <p:spPr/>
        <p:txBody>
          <a:bodyPr/>
          <a:lstStyle/>
          <a:p>
            <a:fld id="{DFB9A3F3-6055-49CB-94F7-26CEE4EF3DC0}" type="slidenum">
              <a:rPr lang="en-IN" smtClean="0"/>
              <a:t>‹#›</a:t>
            </a:fld>
            <a:endParaRPr lang="en-IN"/>
          </a:p>
        </p:txBody>
      </p:sp>
    </p:spTree>
    <p:extLst>
      <p:ext uri="{BB962C8B-B14F-4D97-AF65-F5344CB8AC3E}">
        <p14:creationId xmlns:p14="http://schemas.microsoft.com/office/powerpoint/2010/main" val="2505438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1F3A9-135F-B4BB-8D07-38BADAB7B8F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0DF0811-4CE7-A0D6-6213-7912F3BB1B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7A5AEE5-5B0B-D67E-5FBD-BE90B13D5F40}"/>
              </a:ext>
            </a:extLst>
          </p:cNvPr>
          <p:cNvSpPr>
            <a:spLocks noGrp="1"/>
          </p:cNvSpPr>
          <p:nvPr>
            <p:ph type="dt" sz="half" idx="10"/>
          </p:nvPr>
        </p:nvSpPr>
        <p:spPr/>
        <p:txBody>
          <a:bodyPr/>
          <a:lstStyle/>
          <a:p>
            <a:fld id="{CA9EA096-C83B-4DE9-B500-4E36A6627B82}" type="datetimeFigureOut">
              <a:rPr lang="en-IN" smtClean="0"/>
              <a:t>06-12-2023</a:t>
            </a:fld>
            <a:endParaRPr lang="en-IN"/>
          </a:p>
        </p:txBody>
      </p:sp>
      <p:sp>
        <p:nvSpPr>
          <p:cNvPr id="5" name="Footer Placeholder 4">
            <a:extLst>
              <a:ext uri="{FF2B5EF4-FFF2-40B4-BE49-F238E27FC236}">
                <a16:creationId xmlns:a16="http://schemas.microsoft.com/office/drawing/2014/main" id="{85713CFF-1C6E-F955-609F-F0BB9622BE4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3CC1337-5B07-55CF-BA6D-986684DDC0C2}"/>
              </a:ext>
            </a:extLst>
          </p:cNvPr>
          <p:cNvSpPr>
            <a:spLocks noGrp="1"/>
          </p:cNvSpPr>
          <p:nvPr>
            <p:ph type="sldNum" sz="quarter" idx="12"/>
          </p:nvPr>
        </p:nvSpPr>
        <p:spPr/>
        <p:txBody>
          <a:bodyPr/>
          <a:lstStyle/>
          <a:p>
            <a:fld id="{DFB9A3F3-6055-49CB-94F7-26CEE4EF3DC0}" type="slidenum">
              <a:rPr lang="en-IN" smtClean="0"/>
              <a:t>‹#›</a:t>
            </a:fld>
            <a:endParaRPr lang="en-IN"/>
          </a:p>
        </p:txBody>
      </p:sp>
    </p:spTree>
    <p:extLst>
      <p:ext uri="{BB962C8B-B14F-4D97-AF65-F5344CB8AC3E}">
        <p14:creationId xmlns:p14="http://schemas.microsoft.com/office/powerpoint/2010/main" val="3828839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2B1C8-0DE5-FE7A-A955-7EC9420F42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FB71FFC-A76C-62E6-549D-F8BF83AE44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6905A3-A266-415D-E853-C6B2BF933ABB}"/>
              </a:ext>
            </a:extLst>
          </p:cNvPr>
          <p:cNvSpPr>
            <a:spLocks noGrp="1"/>
          </p:cNvSpPr>
          <p:nvPr>
            <p:ph type="dt" sz="half" idx="10"/>
          </p:nvPr>
        </p:nvSpPr>
        <p:spPr/>
        <p:txBody>
          <a:bodyPr/>
          <a:lstStyle/>
          <a:p>
            <a:fld id="{CA9EA096-C83B-4DE9-B500-4E36A6627B82}" type="datetimeFigureOut">
              <a:rPr lang="en-IN" smtClean="0"/>
              <a:t>06-12-2023</a:t>
            </a:fld>
            <a:endParaRPr lang="en-IN"/>
          </a:p>
        </p:txBody>
      </p:sp>
      <p:sp>
        <p:nvSpPr>
          <p:cNvPr id="5" name="Footer Placeholder 4">
            <a:extLst>
              <a:ext uri="{FF2B5EF4-FFF2-40B4-BE49-F238E27FC236}">
                <a16:creationId xmlns:a16="http://schemas.microsoft.com/office/drawing/2014/main" id="{525C5810-575C-6527-E4F9-0663C28E7F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1342AB1-E4F8-B05E-A63A-507A517D4B96}"/>
              </a:ext>
            </a:extLst>
          </p:cNvPr>
          <p:cNvSpPr>
            <a:spLocks noGrp="1"/>
          </p:cNvSpPr>
          <p:nvPr>
            <p:ph type="sldNum" sz="quarter" idx="12"/>
          </p:nvPr>
        </p:nvSpPr>
        <p:spPr/>
        <p:txBody>
          <a:bodyPr/>
          <a:lstStyle/>
          <a:p>
            <a:fld id="{DFB9A3F3-6055-49CB-94F7-26CEE4EF3DC0}" type="slidenum">
              <a:rPr lang="en-IN" smtClean="0"/>
              <a:t>‹#›</a:t>
            </a:fld>
            <a:endParaRPr lang="en-IN"/>
          </a:p>
        </p:txBody>
      </p:sp>
    </p:spTree>
    <p:extLst>
      <p:ext uri="{BB962C8B-B14F-4D97-AF65-F5344CB8AC3E}">
        <p14:creationId xmlns:p14="http://schemas.microsoft.com/office/powerpoint/2010/main" val="2181239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88B8-AB86-9309-06D5-79EEC6D4915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E8D6374-E10E-127F-58B7-B56BDDE0F0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9A86D54-EB3C-1719-48D5-54CE6765C1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D98B6A0-705E-2B34-8938-7E359C269C6B}"/>
              </a:ext>
            </a:extLst>
          </p:cNvPr>
          <p:cNvSpPr>
            <a:spLocks noGrp="1"/>
          </p:cNvSpPr>
          <p:nvPr>
            <p:ph type="dt" sz="half" idx="10"/>
          </p:nvPr>
        </p:nvSpPr>
        <p:spPr/>
        <p:txBody>
          <a:bodyPr/>
          <a:lstStyle/>
          <a:p>
            <a:fld id="{CA9EA096-C83B-4DE9-B500-4E36A6627B82}" type="datetimeFigureOut">
              <a:rPr lang="en-IN" smtClean="0"/>
              <a:t>06-12-2023</a:t>
            </a:fld>
            <a:endParaRPr lang="en-IN"/>
          </a:p>
        </p:txBody>
      </p:sp>
      <p:sp>
        <p:nvSpPr>
          <p:cNvPr id="6" name="Footer Placeholder 5">
            <a:extLst>
              <a:ext uri="{FF2B5EF4-FFF2-40B4-BE49-F238E27FC236}">
                <a16:creationId xmlns:a16="http://schemas.microsoft.com/office/drawing/2014/main" id="{7D152A2D-2AE4-E680-88C3-C32C9EE9B61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07F4F3E-33A4-E235-949B-E7578BBBA05E}"/>
              </a:ext>
            </a:extLst>
          </p:cNvPr>
          <p:cNvSpPr>
            <a:spLocks noGrp="1"/>
          </p:cNvSpPr>
          <p:nvPr>
            <p:ph type="sldNum" sz="quarter" idx="12"/>
          </p:nvPr>
        </p:nvSpPr>
        <p:spPr/>
        <p:txBody>
          <a:bodyPr/>
          <a:lstStyle/>
          <a:p>
            <a:fld id="{DFB9A3F3-6055-49CB-94F7-26CEE4EF3DC0}" type="slidenum">
              <a:rPr lang="en-IN" smtClean="0"/>
              <a:t>‹#›</a:t>
            </a:fld>
            <a:endParaRPr lang="en-IN"/>
          </a:p>
        </p:txBody>
      </p:sp>
    </p:spTree>
    <p:extLst>
      <p:ext uri="{BB962C8B-B14F-4D97-AF65-F5344CB8AC3E}">
        <p14:creationId xmlns:p14="http://schemas.microsoft.com/office/powerpoint/2010/main" val="2295543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AEC1B-4859-0CD5-E577-A67C4E44B02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E627F1E-7DAE-9A13-CBF6-A413C78FE1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D173C5-DB8A-7765-BD08-C25170322B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26DE7FD-16E0-A7BC-F11B-F6F1AEE660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234E46-9228-F1A7-5C90-E62433078F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6BC4324-7AA1-3170-C785-14C997BFA624}"/>
              </a:ext>
            </a:extLst>
          </p:cNvPr>
          <p:cNvSpPr>
            <a:spLocks noGrp="1"/>
          </p:cNvSpPr>
          <p:nvPr>
            <p:ph type="dt" sz="half" idx="10"/>
          </p:nvPr>
        </p:nvSpPr>
        <p:spPr/>
        <p:txBody>
          <a:bodyPr/>
          <a:lstStyle/>
          <a:p>
            <a:fld id="{CA9EA096-C83B-4DE9-B500-4E36A6627B82}" type="datetimeFigureOut">
              <a:rPr lang="en-IN" smtClean="0"/>
              <a:t>06-12-2023</a:t>
            </a:fld>
            <a:endParaRPr lang="en-IN"/>
          </a:p>
        </p:txBody>
      </p:sp>
      <p:sp>
        <p:nvSpPr>
          <p:cNvPr id="8" name="Footer Placeholder 7">
            <a:extLst>
              <a:ext uri="{FF2B5EF4-FFF2-40B4-BE49-F238E27FC236}">
                <a16:creationId xmlns:a16="http://schemas.microsoft.com/office/drawing/2014/main" id="{39A32389-84BC-C0AC-01AA-8CA4357D894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64F83C4-8F7D-7EC7-FF5E-CC4EDB53EA8C}"/>
              </a:ext>
            </a:extLst>
          </p:cNvPr>
          <p:cNvSpPr>
            <a:spLocks noGrp="1"/>
          </p:cNvSpPr>
          <p:nvPr>
            <p:ph type="sldNum" sz="quarter" idx="12"/>
          </p:nvPr>
        </p:nvSpPr>
        <p:spPr/>
        <p:txBody>
          <a:bodyPr/>
          <a:lstStyle/>
          <a:p>
            <a:fld id="{DFB9A3F3-6055-49CB-94F7-26CEE4EF3DC0}" type="slidenum">
              <a:rPr lang="en-IN" smtClean="0"/>
              <a:t>‹#›</a:t>
            </a:fld>
            <a:endParaRPr lang="en-IN"/>
          </a:p>
        </p:txBody>
      </p:sp>
    </p:spTree>
    <p:extLst>
      <p:ext uri="{BB962C8B-B14F-4D97-AF65-F5344CB8AC3E}">
        <p14:creationId xmlns:p14="http://schemas.microsoft.com/office/powerpoint/2010/main" val="3666483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FD8F0-8C6A-76F3-EE08-BE01940E5BE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79FC60A-9A47-582A-E507-0C5C035AA342}"/>
              </a:ext>
            </a:extLst>
          </p:cNvPr>
          <p:cNvSpPr>
            <a:spLocks noGrp="1"/>
          </p:cNvSpPr>
          <p:nvPr>
            <p:ph type="dt" sz="half" idx="10"/>
          </p:nvPr>
        </p:nvSpPr>
        <p:spPr/>
        <p:txBody>
          <a:bodyPr/>
          <a:lstStyle/>
          <a:p>
            <a:fld id="{CA9EA096-C83B-4DE9-B500-4E36A6627B82}" type="datetimeFigureOut">
              <a:rPr lang="en-IN" smtClean="0"/>
              <a:t>06-12-2023</a:t>
            </a:fld>
            <a:endParaRPr lang="en-IN"/>
          </a:p>
        </p:txBody>
      </p:sp>
      <p:sp>
        <p:nvSpPr>
          <p:cNvPr id="4" name="Footer Placeholder 3">
            <a:extLst>
              <a:ext uri="{FF2B5EF4-FFF2-40B4-BE49-F238E27FC236}">
                <a16:creationId xmlns:a16="http://schemas.microsoft.com/office/drawing/2014/main" id="{DF18FD1F-B46F-C9D9-0287-C215B4ED514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504569A-F4D3-7165-1A15-2D27547F9D27}"/>
              </a:ext>
            </a:extLst>
          </p:cNvPr>
          <p:cNvSpPr>
            <a:spLocks noGrp="1"/>
          </p:cNvSpPr>
          <p:nvPr>
            <p:ph type="sldNum" sz="quarter" idx="12"/>
          </p:nvPr>
        </p:nvSpPr>
        <p:spPr/>
        <p:txBody>
          <a:bodyPr/>
          <a:lstStyle/>
          <a:p>
            <a:fld id="{DFB9A3F3-6055-49CB-94F7-26CEE4EF3DC0}" type="slidenum">
              <a:rPr lang="en-IN" smtClean="0"/>
              <a:t>‹#›</a:t>
            </a:fld>
            <a:endParaRPr lang="en-IN"/>
          </a:p>
        </p:txBody>
      </p:sp>
    </p:spTree>
    <p:extLst>
      <p:ext uri="{BB962C8B-B14F-4D97-AF65-F5344CB8AC3E}">
        <p14:creationId xmlns:p14="http://schemas.microsoft.com/office/powerpoint/2010/main" val="917483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C7274E-253E-AB8D-CADE-758D706F7988}"/>
              </a:ext>
            </a:extLst>
          </p:cNvPr>
          <p:cNvSpPr>
            <a:spLocks noGrp="1"/>
          </p:cNvSpPr>
          <p:nvPr>
            <p:ph type="dt" sz="half" idx="10"/>
          </p:nvPr>
        </p:nvSpPr>
        <p:spPr/>
        <p:txBody>
          <a:bodyPr/>
          <a:lstStyle/>
          <a:p>
            <a:fld id="{CA9EA096-C83B-4DE9-B500-4E36A6627B82}" type="datetimeFigureOut">
              <a:rPr lang="en-IN" smtClean="0"/>
              <a:t>06-12-2023</a:t>
            </a:fld>
            <a:endParaRPr lang="en-IN"/>
          </a:p>
        </p:txBody>
      </p:sp>
      <p:sp>
        <p:nvSpPr>
          <p:cNvPr id="3" name="Footer Placeholder 2">
            <a:extLst>
              <a:ext uri="{FF2B5EF4-FFF2-40B4-BE49-F238E27FC236}">
                <a16:creationId xmlns:a16="http://schemas.microsoft.com/office/drawing/2014/main" id="{A0012946-ADCD-CD0E-798E-067191327E3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2359DC6-9487-0857-5EF4-F2624465E1E8}"/>
              </a:ext>
            </a:extLst>
          </p:cNvPr>
          <p:cNvSpPr>
            <a:spLocks noGrp="1"/>
          </p:cNvSpPr>
          <p:nvPr>
            <p:ph type="sldNum" sz="quarter" idx="12"/>
          </p:nvPr>
        </p:nvSpPr>
        <p:spPr/>
        <p:txBody>
          <a:bodyPr/>
          <a:lstStyle/>
          <a:p>
            <a:fld id="{DFB9A3F3-6055-49CB-94F7-26CEE4EF3DC0}" type="slidenum">
              <a:rPr lang="en-IN" smtClean="0"/>
              <a:t>‹#›</a:t>
            </a:fld>
            <a:endParaRPr lang="en-IN"/>
          </a:p>
        </p:txBody>
      </p:sp>
    </p:spTree>
    <p:extLst>
      <p:ext uri="{BB962C8B-B14F-4D97-AF65-F5344CB8AC3E}">
        <p14:creationId xmlns:p14="http://schemas.microsoft.com/office/powerpoint/2010/main" val="3862564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CDC03-C037-EA91-9E2D-ED744F2DA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C07CE0B-3372-FCAC-D7A0-C642417432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0436754-59B8-BC43-2C0A-CB7875A20F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2652F4-0B6B-03BA-E6FC-B25A26B24E82}"/>
              </a:ext>
            </a:extLst>
          </p:cNvPr>
          <p:cNvSpPr>
            <a:spLocks noGrp="1"/>
          </p:cNvSpPr>
          <p:nvPr>
            <p:ph type="dt" sz="half" idx="10"/>
          </p:nvPr>
        </p:nvSpPr>
        <p:spPr/>
        <p:txBody>
          <a:bodyPr/>
          <a:lstStyle/>
          <a:p>
            <a:fld id="{CA9EA096-C83B-4DE9-B500-4E36A6627B82}" type="datetimeFigureOut">
              <a:rPr lang="en-IN" smtClean="0"/>
              <a:t>06-12-2023</a:t>
            </a:fld>
            <a:endParaRPr lang="en-IN"/>
          </a:p>
        </p:txBody>
      </p:sp>
      <p:sp>
        <p:nvSpPr>
          <p:cNvPr id="6" name="Footer Placeholder 5">
            <a:extLst>
              <a:ext uri="{FF2B5EF4-FFF2-40B4-BE49-F238E27FC236}">
                <a16:creationId xmlns:a16="http://schemas.microsoft.com/office/drawing/2014/main" id="{9C4BB7CC-F3DE-707C-899C-0790485053F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A9CFDCA-7C10-D346-6EFE-2D626B3D6D7F}"/>
              </a:ext>
            </a:extLst>
          </p:cNvPr>
          <p:cNvSpPr>
            <a:spLocks noGrp="1"/>
          </p:cNvSpPr>
          <p:nvPr>
            <p:ph type="sldNum" sz="quarter" idx="12"/>
          </p:nvPr>
        </p:nvSpPr>
        <p:spPr/>
        <p:txBody>
          <a:bodyPr/>
          <a:lstStyle/>
          <a:p>
            <a:fld id="{DFB9A3F3-6055-49CB-94F7-26CEE4EF3DC0}" type="slidenum">
              <a:rPr lang="en-IN" smtClean="0"/>
              <a:t>‹#›</a:t>
            </a:fld>
            <a:endParaRPr lang="en-IN"/>
          </a:p>
        </p:txBody>
      </p:sp>
    </p:spTree>
    <p:extLst>
      <p:ext uri="{BB962C8B-B14F-4D97-AF65-F5344CB8AC3E}">
        <p14:creationId xmlns:p14="http://schemas.microsoft.com/office/powerpoint/2010/main" val="1902501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B7D4B-76C1-8454-BB4E-1828943604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0028344-5E1B-4324-FE8B-6B9AF14A50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9B1792E-287D-A048-BB1C-A288FC7031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A2FABB-62B2-C4F6-6628-B7BF1388DF84}"/>
              </a:ext>
            </a:extLst>
          </p:cNvPr>
          <p:cNvSpPr>
            <a:spLocks noGrp="1"/>
          </p:cNvSpPr>
          <p:nvPr>
            <p:ph type="dt" sz="half" idx="10"/>
          </p:nvPr>
        </p:nvSpPr>
        <p:spPr/>
        <p:txBody>
          <a:bodyPr/>
          <a:lstStyle/>
          <a:p>
            <a:fld id="{CA9EA096-C83B-4DE9-B500-4E36A6627B82}" type="datetimeFigureOut">
              <a:rPr lang="en-IN" smtClean="0"/>
              <a:t>06-12-2023</a:t>
            </a:fld>
            <a:endParaRPr lang="en-IN"/>
          </a:p>
        </p:txBody>
      </p:sp>
      <p:sp>
        <p:nvSpPr>
          <p:cNvPr id="6" name="Footer Placeholder 5">
            <a:extLst>
              <a:ext uri="{FF2B5EF4-FFF2-40B4-BE49-F238E27FC236}">
                <a16:creationId xmlns:a16="http://schemas.microsoft.com/office/drawing/2014/main" id="{581FA3F0-A649-06A4-74A5-D1FFAA34E36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791CE77-289F-83EA-80C1-48F25323BFF9}"/>
              </a:ext>
            </a:extLst>
          </p:cNvPr>
          <p:cNvSpPr>
            <a:spLocks noGrp="1"/>
          </p:cNvSpPr>
          <p:nvPr>
            <p:ph type="sldNum" sz="quarter" idx="12"/>
          </p:nvPr>
        </p:nvSpPr>
        <p:spPr/>
        <p:txBody>
          <a:bodyPr/>
          <a:lstStyle/>
          <a:p>
            <a:fld id="{DFB9A3F3-6055-49CB-94F7-26CEE4EF3DC0}" type="slidenum">
              <a:rPr lang="en-IN" smtClean="0"/>
              <a:t>‹#›</a:t>
            </a:fld>
            <a:endParaRPr lang="en-IN"/>
          </a:p>
        </p:txBody>
      </p:sp>
    </p:spTree>
    <p:extLst>
      <p:ext uri="{BB962C8B-B14F-4D97-AF65-F5344CB8AC3E}">
        <p14:creationId xmlns:p14="http://schemas.microsoft.com/office/powerpoint/2010/main" val="505042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2808C-9DF8-6E73-8FBB-C930FB55EC4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5990C61-CB61-CBFA-3C1A-656F1661E9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3109DAB-1B82-7740-1F07-7E53EB7C7ADC}"/>
              </a:ext>
            </a:extLst>
          </p:cNvPr>
          <p:cNvSpPr>
            <a:spLocks noGrp="1"/>
          </p:cNvSpPr>
          <p:nvPr>
            <p:ph type="dt" sz="half" idx="10"/>
          </p:nvPr>
        </p:nvSpPr>
        <p:spPr/>
        <p:txBody>
          <a:bodyPr/>
          <a:lstStyle/>
          <a:p>
            <a:fld id="{CA9EA096-C83B-4DE9-B500-4E36A6627B82}" type="datetimeFigureOut">
              <a:rPr lang="en-IN" smtClean="0"/>
              <a:t>06-12-2023</a:t>
            </a:fld>
            <a:endParaRPr lang="en-IN"/>
          </a:p>
        </p:txBody>
      </p:sp>
      <p:sp>
        <p:nvSpPr>
          <p:cNvPr id="5" name="Footer Placeholder 4">
            <a:extLst>
              <a:ext uri="{FF2B5EF4-FFF2-40B4-BE49-F238E27FC236}">
                <a16:creationId xmlns:a16="http://schemas.microsoft.com/office/drawing/2014/main" id="{6B927F8E-D01C-608C-6ADA-848FFCC540C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92AF7A6-3CAC-06B0-DE44-F3D40A141565}"/>
              </a:ext>
            </a:extLst>
          </p:cNvPr>
          <p:cNvSpPr>
            <a:spLocks noGrp="1"/>
          </p:cNvSpPr>
          <p:nvPr>
            <p:ph type="sldNum" sz="quarter" idx="12"/>
          </p:nvPr>
        </p:nvSpPr>
        <p:spPr/>
        <p:txBody>
          <a:bodyPr/>
          <a:lstStyle/>
          <a:p>
            <a:fld id="{DFB9A3F3-6055-49CB-94F7-26CEE4EF3DC0}" type="slidenum">
              <a:rPr lang="en-IN" smtClean="0"/>
              <a:t>‹#›</a:t>
            </a:fld>
            <a:endParaRPr lang="en-IN"/>
          </a:p>
        </p:txBody>
      </p:sp>
    </p:spTree>
    <p:extLst>
      <p:ext uri="{BB962C8B-B14F-4D97-AF65-F5344CB8AC3E}">
        <p14:creationId xmlns:p14="http://schemas.microsoft.com/office/powerpoint/2010/main" val="3598858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9FB901-7CC8-8B73-21A1-9997F86E42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E5DEA43-969C-84B5-DB64-9ABEEB5E1F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40C2BA7-EF44-BE0B-2E06-20BC43C46F2C}"/>
              </a:ext>
            </a:extLst>
          </p:cNvPr>
          <p:cNvSpPr>
            <a:spLocks noGrp="1"/>
          </p:cNvSpPr>
          <p:nvPr>
            <p:ph type="dt" sz="half" idx="10"/>
          </p:nvPr>
        </p:nvSpPr>
        <p:spPr/>
        <p:txBody>
          <a:bodyPr/>
          <a:lstStyle/>
          <a:p>
            <a:fld id="{CA9EA096-C83B-4DE9-B500-4E36A6627B82}" type="datetimeFigureOut">
              <a:rPr lang="en-IN" smtClean="0"/>
              <a:t>06-12-2023</a:t>
            </a:fld>
            <a:endParaRPr lang="en-IN"/>
          </a:p>
        </p:txBody>
      </p:sp>
      <p:sp>
        <p:nvSpPr>
          <p:cNvPr id="5" name="Footer Placeholder 4">
            <a:extLst>
              <a:ext uri="{FF2B5EF4-FFF2-40B4-BE49-F238E27FC236}">
                <a16:creationId xmlns:a16="http://schemas.microsoft.com/office/drawing/2014/main" id="{2E154B67-8ACD-04D5-C779-0D48D8C9D99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A5E4AAE-74CE-8CE2-DCD2-4B1B33BE2666}"/>
              </a:ext>
            </a:extLst>
          </p:cNvPr>
          <p:cNvSpPr>
            <a:spLocks noGrp="1"/>
          </p:cNvSpPr>
          <p:nvPr>
            <p:ph type="sldNum" sz="quarter" idx="12"/>
          </p:nvPr>
        </p:nvSpPr>
        <p:spPr/>
        <p:txBody>
          <a:bodyPr/>
          <a:lstStyle/>
          <a:p>
            <a:fld id="{DFB9A3F3-6055-49CB-94F7-26CEE4EF3DC0}" type="slidenum">
              <a:rPr lang="en-IN" smtClean="0"/>
              <a:t>‹#›</a:t>
            </a:fld>
            <a:endParaRPr lang="en-IN"/>
          </a:p>
        </p:txBody>
      </p:sp>
    </p:spTree>
    <p:extLst>
      <p:ext uri="{BB962C8B-B14F-4D97-AF65-F5344CB8AC3E}">
        <p14:creationId xmlns:p14="http://schemas.microsoft.com/office/powerpoint/2010/main" val="1475598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B2EDE8-A7CD-4151-F880-FAFCC9B550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F10EB9A-2022-1689-E838-9F8D0CA110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FC7371F-3111-57C2-3544-6A25DD3381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9EA096-C83B-4DE9-B500-4E36A6627B82}" type="datetimeFigureOut">
              <a:rPr lang="en-IN" smtClean="0"/>
              <a:t>06-12-2023</a:t>
            </a:fld>
            <a:endParaRPr lang="en-IN"/>
          </a:p>
        </p:txBody>
      </p:sp>
      <p:sp>
        <p:nvSpPr>
          <p:cNvPr id="5" name="Footer Placeholder 4">
            <a:extLst>
              <a:ext uri="{FF2B5EF4-FFF2-40B4-BE49-F238E27FC236}">
                <a16:creationId xmlns:a16="http://schemas.microsoft.com/office/drawing/2014/main" id="{582E7B43-35F3-5760-C0EF-CB38B60AF4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1463B18-EA08-A352-6C89-760FD1F506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B9A3F3-6055-49CB-94F7-26CEE4EF3DC0}" type="slidenum">
              <a:rPr lang="en-IN" smtClean="0"/>
              <a:t>‹#›</a:t>
            </a:fld>
            <a:endParaRPr lang="en-IN"/>
          </a:p>
        </p:txBody>
      </p:sp>
    </p:spTree>
    <p:extLst>
      <p:ext uri="{BB962C8B-B14F-4D97-AF65-F5344CB8AC3E}">
        <p14:creationId xmlns:p14="http://schemas.microsoft.com/office/powerpoint/2010/main" val="87615877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roughlydaily.com/2021/03/09/half-the-money-i-spend-on-advertising-is-wasted-the-trouble-is-i-dont-know-which-half/"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libraryanddigitalmarketing.blogspot.com/2021/05/digital-marketing-analytics.html"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rauldiego.es/la-importancia-de-educar-en-la-ciudadania-digital/"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D7642D-D381-590A-B0CB-7FFDB0DE908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H="1">
            <a:off x="0" y="0"/>
            <a:ext cx="12191996" cy="6858000"/>
          </a:xfrm>
          <a:prstGeom prst="rect">
            <a:avLst/>
          </a:prstGeom>
        </p:spPr>
      </p:pic>
      <p:sp>
        <p:nvSpPr>
          <p:cNvPr id="4" name="TextBox 3">
            <a:extLst>
              <a:ext uri="{FF2B5EF4-FFF2-40B4-BE49-F238E27FC236}">
                <a16:creationId xmlns:a16="http://schemas.microsoft.com/office/drawing/2014/main" id="{0292046E-66D1-7495-350E-7922EBBD503D}"/>
              </a:ext>
            </a:extLst>
          </p:cNvPr>
          <p:cNvSpPr txBox="1"/>
          <p:nvPr/>
        </p:nvSpPr>
        <p:spPr>
          <a:xfrm>
            <a:off x="134704" y="1684909"/>
            <a:ext cx="5110536" cy="2585323"/>
          </a:xfrm>
          <a:prstGeom prst="rect">
            <a:avLst/>
          </a:prstGeom>
          <a:solidFill>
            <a:schemeClr val="bg1">
              <a:lumMod val="95000"/>
              <a:alpha val="82000"/>
            </a:schemeClr>
          </a:solidFill>
        </p:spPr>
        <p:txBody>
          <a:bodyPr wrap="square" rtlCol="0">
            <a:spAutoFit/>
          </a:bodyPr>
          <a:lstStyle/>
          <a:p>
            <a:r>
              <a:rPr lang="en-IN" sz="5400" b="1" dirty="0">
                <a:latin typeface="Arial" panose="020B0604020202020204" pitchFamily="34" charset="0"/>
                <a:cs typeface="Arial" panose="020B0604020202020204" pitchFamily="34" charset="0"/>
              </a:rPr>
              <a:t>Digital Advertisement Policy, 2023</a:t>
            </a:r>
          </a:p>
        </p:txBody>
      </p:sp>
    </p:spTree>
    <p:extLst>
      <p:ext uri="{BB962C8B-B14F-4D97-AF65-F5344CB8AC3E}">
        <p14:creationId xmlns:p14="http://schemas.microsoft.com/office/powerpoint/2010/main" val="3489227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819EF4-2D0B-54BB-90B0-B95FA1AC6D5E}"/>
              </a:ext>
            </a:extLst>
          </p:cNvPr>
          <p:cNvSpPr txBox="1"/>
          <p:nvPr/>
        </p:nvSpPr>
        <p:spPr>
          <a:xfrm>
            <a:off x="325821" y="387183"/>
            <a:ext cx="11611621" cy="338554"/>
          </a:xfrm>
          <a:prstGeom prst="rect">
            <a:avLst/>
          </a:prstGeom>
          <a:solidFill>
            <a:schemeClr val="tx1"/>
          </a:solidFill>
        </p:spPr>
        <p:txBody>
          <a:bodyPr wrap="square" rtlCol="0">
            <a:spAutoFit/>
          </a:bodyPr>
          <a:lstStyle/>
          <a:p>
            <a:pPr algn="ctr"/>
            <a:r>
              <a:rPr lang="en-US" sz="1600" b="1" dirty="0">
                <a:solidFill>
                  <a:schemeClr val="bg1"/>
                </a:solidFill>
                <a:latin typeface="Arial" panose="020B0604020202020204" pitchFamily="34" charset="0"/>
                <a:cs typeface="Arial" panose="020B0604020202020204" pitchFamily="34" charset="0"/>
              </a:rPr>
              <a:t>Overview of the Policy</a:t>
            </a:r>
            <a:endParaRPr lang="en-IN" sz="1600" b="1"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785DA418-40F2-DA1C-9E5C-E3BAB769CBFD}"/>
              </a:ext>
            </a:extLst>
          </p:cNvPr>
          <p:cNvSpPr txBox="1"/>
          <p:nvPr/>
        </p:nvSpPr>
        <p:spPr>
          <a:xfrm>
            <a:off x="325821" y="1038561"/>
            <a:ext cx="6878847" cy="5262979"/>
          </a:xfrm>
          <a:prstGeom prst="rect">
            <a:avLst/>
          </a:prstGeom>
          <a:noFill/>
        </p:spPr>
        <p:txBody>
          <a:bodyPr wrap="square" rtlCol="0">
            <a:spAutoFit/>
          </a:bodyPr>
          <a:lstStyle/>
          <a:p>
            <a:pPr algn="just"/>
            <a:r>
              <a:rPr lang="en-US" sz="1400" dirty="0">
                <a:latin typeface="Arial" panose="020B0604020202020204" pitchFamily="34" charset="0"/>
                <a:cs typeface="Arial" panose="020B0604020202020204" pitchFamily="34" charset="0"/>
              </a:rPr>
              <a:t>It is a significant move to harness the potential of digital media for government communication. This policy empowers the Central Bureau of Communication (CBC), the Central government’s advertising wing, to conduct campaigns effectively in the digital realm. </a:t>
            </a:r>
          </a:p>
          <a:p>
            <a:pPr algn="just"/>
            <a:endParaRPr lang="en-US" sz="1400" dirty="0">
              <a:latin typeface="Arial" panose="020B0604020202020204" pitchFamily="34" charset="0"/>
              <a:cs typeface="Arial" panose="020B0604020202020204" pitchFamily="34" charset="0"/>
            </a:endParaRPr>
          </a:p>
          <a:p>
            <a:pPr algn="just"/>
            <a:r>
              <a:rPr lang="en-US" sz="1400" b="1" dirty="0">
                <a:latin typeface="Arial" panose="020B0604020202020204" pitchFamily="34" charset="0"/>
                <a:cs typeface="Arial" panose="020B0604020202020204" pitchFamily="34" charset="0"/>
              </a:rPr>
              <a:t>Adapting to the Digital Age</a:t>
            </a:r>
          </a:p>
          <a:p>
            <a:pPr algn="just"/>
            <a:r>
              <a:rPr lang="en-US" sz="1400" dirty="0">
                <a:latin typeface="Arial" panose="020B0604020202020204" pitchFamily="34" charset="0"/>
                <a:cs typeface="Arial" panose="020B0604020202020204" pitchFamily="34" charset="0"/>
              </a:rPr>
              <a:t>The ‘Digital Advertisement Policy, 2023’ represents a pivotal moment for the CBC, aligning its mission with the changing media landscape and the increasing digitalization of media consumption. With the policy’s implementation, the CBC aims to disseminate information and raise awareness about various government schemes, programs, and policies in response to evolving media trends.</a:t>
            </a:r>
          </a:p>
          <a:p>
            <a:pPr algn="just"/>
            <a:endParaRPr lang="en-US" sz="1400" dirty="0">
              <a:latin typeface="Arial" panose="020B0604020202020204" pitchFamily="34" charset="0"/>
              <a:cs typeface="Arial" panose="020B0604020202020204" pitchFamily="34" charset="0"/>
            </a:endParaRPr>
          </a:p>
          <a:p>
            <a:pPr algn="just"/>
            <a:r>
              <a:rPr lang="en-US" sz="1400" b="1" dirty="0">
                <a:latin typeface="Arial" panose="020B0604020202020204" pitchFamily="34" charset="0"/>
                <a:cs typeface="Arial" panose="020B0604020202020204" pitchFamily="34" charset="0"/>
              </a:rPr>
              <a:t>Leveraging the Digital Universe</a:t>
            </a:r>
          </a:p>
          <a:p>
            <a:pPr algn="just"/>
            <a:r>
              <a:rPr lang="en-US" sz="1400" dirty="0">
                <a:latin typeface="Arial" panose="020B0604020202020204" pitchFamily="34" charset="0"/>
                <a:cs typeface="Arial" panose="020B0604020202020204" pitchFamily="34" charset="0"/>
              </a:rPr>
              <a:t>The policy recognizes the immense potential of the digital space, driven by a vast subscriber base and technology-enabled messaging options. It foresees the efficient delivery of citizen-centric messages through targeted digital advertisements, ultimately leading to cost efficiencies in public-oriented campaigns.</a:t>
            </a:r>
          </a:p>
          <a:p>
            <a:pPr algn="just"/>
            <a:endParaRPr lang="en-US" sz="1400" dirty="0">
              <a:latin typeface="Arial" panose="020B0604020202020204" pitchFamily="34" charset="0"/>
              <a:cs typeface="Arial" panose="020B0604020202020204" pitchFamily="34" charset="0"/>
            </a:endParaRPr>
          </a:p>
          <a:p>
            <a:pPr algn="just"/>
            <a:r>
              <a:rPr lang="en-US" sz="1400" b="1" dirty="0">
                <a:latin typeface="Arial" panose="020B0604020202020204" pitchFamily="34" charset="0"/>
                <a:cs typeface="Arial" panose="020B0604020202020204" pitchFamily="34" charset="0"/>
              </a:rPr>
              <a:t>The Digital Transformation</a:t>
            </a:r>
          </a:p>
          <a:p>
            <a:pPr algn="just"/>
            <a:r>
              <a:rPr lang="en-US" sz="1400" dirty="0">
                <a:latin typeface="Arial" panose="020B0604020202020204" pitchFamily="34" charset="0"/>
                <a:cs typeface="Arial" panose="020B0604020202020204" pitchFamily="34" charset="0"/>
              </a:rPr>
              <a:t>Recent years have witnessed a significant shift in how audiences consume media, with a notable move towards digital platforms. As per TRAI’s Indian Telecom Services Performance Indicators for January–March 2023, India boasts an internet penetration of over 880 million and more than 1,172 million telecom subscribers as of March 2023.</a:t>
            </a:r>
            <a:endParaRPr lang="en-IN" sz="14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96C2DC3-C18B-951C-3798-093739CEA35F}"/>
              </a:ext>
            </a:extLst>
          </p:cNvPr>
          <p:cNvSpPr txBox="1"/>
          <p:nvPr/>
        </p:nvSpPr>
        <p:spPr>
          <a:xfrm>
            <a:off x="325820" y="99966"/>
            <a:ext cx="2879603" cy="261610"/>
          </a:xfrm>
          <a:prstGeom prst="rect">
            <a:avLst/>
          </a:prstGeom>
          <a:noFill/>
        </p:spPr>
        <p:txBody>
          <a:bodyPr wrap="square" rtlCol="0">
            <a:spAutoFit/>
          </a:bodyPr>
          <a:lstStyle/>
          <a:p>
            <a:r>
              <a:rPr lang="en-US" sz="1100" dirty="0" err="1"/>
              <a:t>Finex</a:t>
            </a:r>
            <a:r>
              <a:rPr lang="en-US" sz="1100" dirty="0"/>
              <a:t> Advisors | Confidential</a:t>
            </a:r>
            <a:endParaRPr lang="en-IN" sz="1100" dirty="0"/>
          </a:p>
        </p:txBody>
      </p:sp>
      <p:pic>
        <p:nvPicPr>
          <p:cNvPr id="6" name="Picture 5">
            <a:extLst>
              <a:ext uri="{FF2B5EF4-FFF2-40B4-BE49-F238E27FC236}">
                <a16:creationId xmlns:a16="http://schemas.microsoft.com/office/drawing/2014/main" id="{3A6340D9-6CB3-0B01-0019-663A6D262FC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659" r="14338"/>
          <a:stretch/>
        </p:blipFill>
        <p:spPr>
          <a:xfrm flipH="1">
            <a:off x="7403052" y="1099760"/>
            <a:ext cx="4534390" cy="5130217"/>
          </a:xfrm>
          <a:prstGeom prst="rect">
            <a:avLst/>
          </a:prstGeom>
        </p:spPr>
      </p:pic>
    </p:spTree>
    <p:extLst>
      <p:ext uri="{BB962C8B-B14F-4D97-AF65-F5344CB8AC3E}">
        <p14:creationId xmlns:p14="http://schemas.microsoft.com/office/powerpoint/2010/main" val="171527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EE199F-79D7-B468-1EF7-B4E8E9E8EC7A}"/>
              </a:ext>
            </a:extLst>
          </p:cNvPr>
          <p:cNvPicPr>
            <a:picLocks noChangeAspect="1"/>
          </p:cNvPicPr>
          <p:nvPr/>
        </p:nvPicPr>
        <p:blipFill>
          <a:blip r:embed="rId2">
            <a:alphaModFix amt="50000"/>
            <a:grayscl/>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89496" y="833175"/>
            <a:ext cx="11608214" cy="5924859"/>
          </a:xfrm>
          <a:prstGeom prst="rect">
            <a:avLst/>
          </a:prstGeom>
        </p:spPr>
      </p:pic>
      <p:sp>
        <p:nvSpPr>
          <p:cNvPr id="2" name="TextBox 1">
            <a:extLst>
              <a:ext uri="{FF2B5EF4-FFF2-40B4-BE49-F238E27FC236}">
                <a16:creationId xmlns:a16="http://schemas.microsoft.com/office/drawing/2014/main" id="{01C6FCE1-A1B2-8624-8502-45C8729F8E9D}"/>
              </a:ext>
            </a:extLst>
          </p:cNvPr>
          <p:cNvSpPr txBox="1"/>
          <p:nvPr/>
        </p:nvSpPr>
        <p:spPr>
          <a:xfrm>
            <a:off x="289496" y="365552"/>
            <a:ext cx="11613007" cy="369332"/>
          </a:xfrm>
          <a:prstGeom prst="rect">
            <a:avLst/>
          </a:prstGeom>
          <a:solidFill>
            <a:schemeClr val="tx1"/>
          </a:solid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Key Provisions of the Policy</a:t>
            </a:r>
            <a:endParaRPr lang="en-IN" b="1"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721E935-65C1-3683-2CA8-E7AFE20F365A}"/>
              </a:ext>
            </a:extLst>
          </p:cNvPr>
          <p:cNvSpPr txBox="1"/>
          <p:nvPr/>
        </p:nvSpPr>
        <p:spPr>
          <a:xfrm>
            <a:off x="294289" y="948690"/>
            <a:ext cx="11608214" cy="4832092"/>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1. Empanelment and Outreach Expansion</a:t>
            </a:r>
          </a:p>
          <a:p>
            <a:pPr algn="just"/>
            <a:r>
              <a:rPr lang="en-US" sz="1400" dirty="0">
                <a:latin typeface="Arial" panose="020B0604020202020204" pitchFamily="34" charset="0"/>
                <a:cs typeface="Arial" panose="020B0604020202020204" pitchFamily="34" charset="0"/>
              </a:rPr>
              <a:t>The ‘Digital Advertisement Policy, 2023’ empowers the CBC to empanel agencies and organizations operating in the Over-the-Top (OTT) and Video on Demand space. Additionally, it allows the CBC to engage with the growing audience of podcasts and digital audio platforms. For the first time, the CBC can channel its public service campaign messages through mobile applications.</a:t>
            </a:r>
          </a:p>
          <a:p>
            <a:pPr algn="just"/>
            <a:endParaRPr lang="en-US" sz="1400" dirty="0">
              <a:latin typeface="Arial" panose="020B0604020202020204" pitchFamily="34" charset="0"/>
              <a:cs typeface="Arial" panose="020B0604020202020204" pitchFamily="34" charset="0"/>
            </a:endParaRPr>
          </a:p>
          <a:p>
            <a:pPr algn="just"/>
            <a:r>
              <a:rPr lang="en-US" sz="1400" b="1" dirty="0">
                <a:latin typeface="Arial" panose="020B0604020202020204" pitchFamily="34" charset="0"/>
                <a:cs typeface="Arial" panose="020B0604020202020204" pitchFamily="34" charset="0"/>
              </a:rPr>
              <a:t>2. Social Media Integration</a:t>
            </a:r>
            <a:endParaRPr lang="en-US" sz="1400" dirty="0">
              <a:latin typeface="Arial" panose="020B0604020202020204" pitchFamily="34" charset="0"/>
              <a:cs typeface="Arial" panose="020B0604020202020204" pitchFamily="34" charset="0"/>
            </a:endParaRPr>
          </a:p>
          <a:p>
            <a:pPr algn="just"/>
            <a:r>
              <a:rPr lang="en-US" sz="1400" dirty="0">
                <a:latin typeface="Arial" panose="020B0604020202020204" pitchFamily="34" charset="0"/>
                <a:cs typeface="Arial" panose="020B0604020202020204" pitchFamily="34" charset="0"/>
              </a:rPr>
              <a:t>Recognizing the influence of social media platforms as channels for public conversations, the policy streamlines the process for placing government advertisements on these platforms. It also grants the CBC the authority to empanel digital media agencies to enhance its outreach across various platforms.</a:t>
            </a:r>
          </a:p>
          <a:p>
            <a:pPr algn="just"/>
            <a:endParaRPr lang="en-US" sz="1400" dirty="0">
              <a:latin typeface="Arial" panose="020B0604020202020204" pitchFamily="34" charset="0"/>
              <a:cs typeface="Arial" panose="020B0604020202020204" pitchFamily="34" charset="0"/>
            </a:endParaRPr>
          </a:p>
          <a:p>
            <a:pPr algn="just"/>
            <a:r>
              <a:rPr lang="en-US" sz="1400" b="1" dirty="0">
                <a:latin typeface="Arial" panose="020B0604020202020204" pitchFamily="34" charset="0"/>
                <a:cs typeface="Arial" panose="020B0604020202020204" pitchFamily="34" charset="0"/>
              </a:rPr>
              <a:t>3. Adaptability and Innovation</a:t>
            </a:r>
          </a:p>
          <a:p>
            <a:pPr algn="just"/>
            <a:r>
              <a:rPr lang="en-US" sz="1400" dirty="0">
                <a:latin typeface="Arial" panose="020B0604020202020204" pitchFamily="34" charset="0"/>
                <a:cs typeface="Arial" panose="020B0604020202020204" pitchFamily="34" charset="0"/>
              </a:rPr>
              <a:t>Acknowledging the dynamic nature of the digital landscape, the policy empowers the CBC to onboard new and innovative communication platforms with the approval of a duly constituted committee. This flexibility allows for staying current with emerging trends.</a:t>
            </a:r>
          </a:p>
          <a:p>
            <a:pPr algn="just"/>
            <a:endParaRPr lang="en-US" sz="1400" dirty="0">
              <a:latin typeface="Arial" panose="020B0604020202020204" pitchFamily="34" charset="0"/>
              <a:cs typeface="Arial" panose="020B0604020202020204" pitchFamily="34" charset="0"/>
            </a:endParaRPr>
          </a:p>
          <a:p>
            <a:pPr algn="just"/>
            <a:r>
              <a:rPr lang="en-US" sz="1400" b="1" dirty="0">
                <a:latin typeface="Arial" panose="020B0604020202020204" pitchFamily="34" charset="0"/>
                <a:cs typeface="Arial" panose="020B0604020202020204" pitchFamily="34" charset="0"/>
              </a:rPr>
              <a:t>4. Transparent Rate Discovery</a:t>
            </a:r>
          </a:p>
          <a:p>
            <a:pPr algn="just"/>
            <a:r>
              <a:rPr lang="en-US" sz="1400" dirty="0">
                <a:latin typeface="Arial" panose="020B0604020202020204" pitchFamily="34" charset="0"/>
                <a:cs typeface="Arial" panose="020B0604020202020204" pitchFamily="34" charset="0"/>
              </a:rPr>
              <a:t>The policy introduces competitive bidding for rate discovery, ensuring transparency and efficiency. The rates determined through this process remain valid for three years and apply to all eligible agencies, further promoting fairness.</a:t>
            </a:r>
          </a:p>
          <a:p>
            <a:pPr algn="just"/>
            <a:endParaRPr lang="en-US" sz="1400" dirty="0">
              <a:latin typeface="Arial" panose="020B0604020202020204" pitchFamily="34" charset="0"/>
              <a:cs typeface="Arial" panose="020B0604020202020204" pitchFamily="34" charset="0"/>
            </a:endParaRPr>
          </a:p>
          <a:p>
            <a:pPr algn="just"/>
            <a:r>
              <a:rPr lang="en-US" sz="1400" b="1" dirty="0">
                <a:latin typeface="Arial" panose="020B0604020202020204" pitchFamily="34" charset="0"/>
                <a:cs typeface="Arial" panose="020B0604020202020204" pitchFamily="34" charset="0"/>
              </a:rPr>
              <a:t>5. Strengthening Information Dissemination</a:t>
            </a:r>
          </a:p>
          <a:p>
            <a:pPr algn="just"/>
            <a:r>
              <a:rPr lang="en-US" sz="1400" dirty="0">
                <a:latin typeface="Arial" panose="020B0604020202020204" pitchFamily="34" charset="0"/>
                <a:cs typeface="Arial" panose="020B0604020202020204" pitchFamily="34" charset="0"/>
              </a:rPr>
              <a:t>With all ministries and government departments now having dedicated social media handles, the policy aims to supplement their outreach efforts. The Ministry of Information and Broadcasting’s Media Unit, CBC, is designated as the organization responsible for issuing advertisements through all forms of media, thus enhancing the government’s information dissemination capabilities.</a:t>
            </a:r>
            <a:endParaRPr lang="en-IN" sz="14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F32580E-9AA6-069A-F28C-14BBFB07A9EA}"/>
              </a:ext>
            </a:extLst>
          </p:cNvPr>
          <p:cNvSpPr txBox="1"/>
          <p:nvPr/>
        </p:nvSpPr>
        <p:spPr>
          <a:xfrm>
            <a:off x="325820" y="99966"/>
            <a:ext cx="2879603" cy="261610"/>
          </a:xfrm>
          <a:prstGeom prst="rect">
            <a:avLst/>
          </a:prstGeom>
          <a:noFill/>
        </p:spPr>
        <p:txBody>
          <a:bodyPr wrap="square" rtlCol="0">
            <a:spAutoFit/>
          </a:bodyPr>
          <a:lstStyle/>
          <a:p>
            <a:r>
              <a:rPr lang="en-US" sz="1100" dirty="0" err="1"/>
              <a:t>Finex</a:t>
            </a:r>
            <a:r>
              <a:rPr lang="en-US" sz="1100" dirty="0"/>
              <a:t> Advisors | Confidential</a:t>
            </a:r>
            <a:endParaRPr lang="en-IN" sz="1100" dirty="0"/>
          </a:p>
        </p:txBody>
      </p:sp>
      <p:sp>
        <p:nvSpPr>
          <p:cNvPr id="7" name="TextBox 6">
            <a:extLst>
              <a:ext uri="{FF2B5EF4-FFF2-40B4-BE49-F238E27FC236}">
                <a16:creationId xmlns:a16="http://schemas.microsoft.com/office/drawing/2014/main" id="{D068B431-688B-B076-9CDA-A41199E581D0}"/>
              </a:ext>
            </a:extLst>
          </p:cNvPr>
          <p:cNvSpPr txBox="1"/>
          <p:nvPr/>
        </p:nvSpPr>
        <p:spPr>
          <a:xfrm>
            <a:off x="3039626" y="8305800"/>
            <a:ext cx="7620000" cy="230832"/>
          </a:xfrm>
          <a:prstGeom prst="rect">
            <a:avLst/>
          </a:prstGeom>
          <a:noFill/>
        </p:spPr>
        <p:txBody>
          <a:bodyPr wrap="square" rtlCol="0">
            <a:spAutoFit/>
          </a:bodyPr>
          <a:lstStyle/>
          <a:p>
            <a:r>
              <a:rPr lang="en-IN" sz="900">
                <a:hlinkClick r:id="rId3" tooltip="http://www.rauldiego.es/la-importancia-de-educar-en-la-ciudadania-digital/"/>
              </a:rPr>
              <a:t>This Photo</a:t>
            </a:r>
            <a:r>
              <a:rPr lang="en-IN" sz="900"/>
              <a:t> by Unknown Author is licensed under </a:t>
            </a:r>
            <a:r>
              <a:rPr lang="en-IN" sz="900">
                <a:hlinkClick r:id="rId4" tooltip="https://creativecommons.org/licenses/by-nc-sa/3.0/"/>
              </a:rPr>
              <a:t>CC BY-SA-NC</a:t>
            </a:r>
            <a:endParaRPr lang="en-IN" sz="900"/>
          </a:p>
        </p:txBody>
      </p:sp>
    </p:spTree>
    <p:extLst>
      <p:ext uri="{BB962C8B-B14F-4D97-AF65-F5344CB8AC3E}">
        <p14:creationId xmlns:p14="http://schemas.microsoft.com/office/powerpoint/2010/main" val="26422808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TotalTime>
  <Words>518</Words>
  <Application>Microsoft Office PowerPoint</Application>
  <PresentationFormat>Widescreen</PresentationFormat>
  <Paragraphs>30</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Sneha Dalal</dc:creator>
  <cp:lastModifiedBy>Sneha Dalal</cp:lastModifiedBy>
  <cp:revision>2</cp:revision>
  <dcterms:created xsi:type="dcterms:W3CDTF">2023-12-05T13:15:03Z</dcterms:created>
  <dcterms:modified xsi:type="dcterms:W3CDTF">2023-12-06T12:35:58Z</dcterms:modified>
</cp:coreProperties>
</file>